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ink/ink1.xml" ContentType="application/inkml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0" r:id="rId6"/>
    <p:sldId id="263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6"/>
    <p:penClr>
      <a:srgbClr val="FF0000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45" autoAdjust="0"/>
    <p:restoredTop sz="94660"/>
  </p:normalViewPr>
  <p:slideViewPr>
    <p:cSldViewPr>
      <p:cViewPr varScale="1">
        <p:scale>
          <a:sx n="85" d="100"/>
          <a:sy n="85" d="100"/>
        </p:scale>
        <p:origin x="-726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9T09:46:20.2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31CB1232-A20F-3943-9DD5-F61942C3F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008A3D01-1A40-4B46-9591-E6FB299205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FDEE3439-9BD7-A24F-A639-76F5C1C86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1338BDDD-4B37-8548-A46F-F94A39610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713A99C4-48F8-584F-8C87-60A2AD49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793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9B9A5E4-42E0-D643-8EE4-1B88F32C7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ECACC06A-C19F-A24F-933D-08E99C9F0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68031160-6484-2B40-B78B-090574309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82F344B6-F8E2-3346-8DFE-DEB66DB4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DAF9F2B9-E391-F042-817C-82755E790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639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4D2F0EA8-7992-864D-8BB0-5068683FC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1BC4D925-6200-9341-B271-4906C0129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5BB9AA2-0584-0C4F-8AE0-CC01A33F2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D1DAD916-EBD3-914D-BEDA-A3CB94CC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DBEB7CE7-E415-AE45-AD9C-E171B4B60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8687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27C9E772-1344-8840-A34B-BD65D2E9E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9763393-71B4-524A-ACA3-72F060E29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8919456B-F399-414C-B70D-6D784692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E24CABC6-CF3D-5841-869C-118B8C918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6DD6FC69-54DD-2741-9F5B-35CE15F23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09310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37BA95ED-7C9E-7A40-BA68-B0868336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B7AE4B4D-953C-4947-93BE-C760D549A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62A9C165-BF31-0047-86B3-9CAF40F4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01A3CAF3-E031-4F4C-A7C2-FB93257F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2FAE8FEA-8C11-D34E-B9AA-FDBC4D0D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94438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F7CE28D-D1DE-AC40-830E-E2486E6D0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C3CEA52-8ACB-A14C-8BBC-2F7EA9459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A8AC399A-1209-D146-96F4-5B387EC4D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253E633B-7A79-2F4F-A44C-5816847A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33FC4199-C2EB-3942-AF6D-8E0A9AEE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E9FD77D0-03A8-8241-888F-98273292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0837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9AD310E8-7406-934B-B4B5-87BB03E85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FC1891A5-0CBF-804B-A0EC-FAC2A1CCD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5F77E87B-033D-8D46-BFBE-B2F6088BA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7D1E70EA-64BB-6E4E-AE65-9FECB2F99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C82CF203-4658-DF48-850C-BD07A7F2D2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4D402E0B-8430-0D48-BE2F-B6EF66DBD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9B83A13A-8D11-A941-A638-088597C5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E525405C-0F66-2049-92DB-B1B24B7A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31725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B03395E-B783-EB4C-BA13-584BA9E3B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0F129500-9E4F-4C48-97CE-E6045F7A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29C2FC51-BC7F-0F46-84B2-314C8A90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ADD3E742-24DE-9B4A-9E9D-97EF8F8C3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6287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A79FEDF0-0AC0-1941-B807-C6947CCF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B070CC1A-7AD7-B745-9FF1-AB40B64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C679F861-FA30-9549-BD8A-EA9F31B8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33056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426E25A2-93D0-AA48-BCA2-37CFD4C02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6BB796C-E6AD-F749-A0A4-19E245175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B348B3DD-6F22-784A-B369-7AAEFE685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56CB1DD6-CEF6-404B-BA31-171297FAF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A76A8003-D0A1-8F4B-9451-82F3E8BDD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3BFB417A-F5C6-1C49-9812-8EA49DB7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44358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A159370-ABD2-1149-9A47-04D9DAEF7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3347AAA8-81AD-7B46-9725-4C13BBA65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83AC5315-6A86-BD40-83D3-D5FEFB26E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DCE390F2-1EC4-0048-B59A-BD6114DB3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4C98C1F6-648F-7E47-B919-7DA5DEF04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099C617A-27CC-C248-A108-DE8090C41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03966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498F7EE6-081D-BC46-B81E-EDCAB3570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C2DF2760-DD21-DE4B-B309-1C28590BC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F89FE695-35DD-8D45-AF05-C63037BFE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76116-DAAF-D447-9585-90F70FE68917}" type="datetimeFigureOut">
              <a:rPr lang="en-US" altLang="ko-KR"/>
              <a:pPr/>
              <a:t>5/14/2021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A6AB4541-CB16-CF45-B462-1317D9516C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281E56B2-924A-2043-9050-A0873D1FF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94F4-1019-0E43-BA1A-3CDCE0ADE3D4}" type="slidenum">
              <a:rPr lang="en-US" altLang="ko-KR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506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3F93391-8C2E-FF4B-85D3-587C4E036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7372" y="3286124"/>
            <a:ext cx="4616549" cy="785817"/>
          </a:xfrm>
        </p:spPr>
        <p:txBody>
          <a:bodyPr>
            <a:normAutofit fontScale="90000"/>
          </a:bodyPr>
          <a:lstStyle/>
          <a:p>
            <a:endParaRPr lang="ko-KR" altLang="en-US" sz="66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524000" y="1500175"/>
            <a:ext cx="2143108" cy="2643205"/>
          </a:xfrm>
          <a:prstGeom prst="ellipse">
            <a:avLst/>
          </a:prstGeom>
          <a:solidFill>
            <a:srgbClr val="7AB9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>
              <a:lnSpc>
                <a:spcPct val="150000"/>
              </a:lnSpc>
            </a:pPr>
            <a:r>
              <a:rPr lang="ko-KR" altLang="en-US" sz="6000" b="1" dirty="0" smtClean="0">
                <a:solidFill>
                  <a:prstClr val="white"/>
                </a:solidFill>
                <a:latin typeface="양재블럭체" pitchFamily="18" charset="-127"/>
                <a:ea typeface="양재블럭체" pitchFamily="18" charset="-127"/>
              </a:rPr>
              <a:t>비교구문</a:t>
            </a:r>
            <a:endParaRPr lang="en-US" altLang="ko-KR" sz="6000" b="1" dirty="0">
              <a:solidFill>
                <a:prstClr val="white"/>
              </a:solidFill>
              <a:latin typeface="양재블럭체" pitchFamily="18" charset="-127"/>
              <a:ea typeface="양재블럭체" pitchFamily="18" charset="-127"/>
            </a:endParaRPr>
          </a:p>
        </p:txBody>
      </p:sp>
      <p:sp>
        <p:nvSpPr>
          <p:cNvPr id="5" name="부제목 3"/>
          <p:cNvSpPr txBox="1">
            <a:spLocks/>
          </p:cNvSpPr>
          <p:nvPr/>
        </p:nvSpPr>
        <p:spPr>
          <a:xfrm>
            <a:off x="738150" y="714356"/>
            <a:ext cx="3786214" cy="4652995"/>
          </a:xfrm>
          <a:prstGeom prst="ellipse">
            <a:avLst/>
          </a:prstGeom>
          <a:solidFill>
            <a:srgbClr val="7AB9DF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양재블럭체" pitchFamily="18" charset="-127"/>
                <a:ea typeface="양재블럭체" pitchFamily="18" charset="-127"/>
                <a:cs typeface="+mn-cs"/>
              </a:rPr>
              <a:t>비교</a:t>
            </a:r>
            <a:endParaRPr kumimoji="0" lang="en-US" altLang="ko-KR" sz="6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양재블럭체" pitchFamily="18" charset="-127"/>
              <a:ea typeface="양재블럭체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양재블럭체" pitchFamily="18" charset="-127"/>
                <a:ea typeface="양재블럭체" pitchFamily="18" charset="-127"/>
                <a:cs typeface="+mn-cs"/>
              </a:rPr>
              <a:t>구문</a:t>
            </a:r>
            <a:endParaRPr kumimoji="0" lang="en-US" altLang="ko-KR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양재블럭체" pitchFamily="18" charset="-127"/>
              <a:ea typeface="양재블럭체" pitchFamily="18" charset="-127"/>
              <a:cs typeface="+mn-cs"/>
            </a:endParaRPr>
          </a:p>
        </p:txBody>
      </p:sp>
      <p:pic>
        <p:nvPicPr>
          <p:cNvPr id="6" name="Picture 2" descr="https://www.shareicon.net/data/512x512/2016/07/27/802686_tools_512x5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6066" y="1071546"/>
            <a:ext cx="4867485" cy="48674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665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FF633F0A-2C78-FB4B-9C82-1CC159CA5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비교구문이란</a:t>
            </a:r>
            <a:r>
              <a:rPr lang="en-US" altLang="ko-KR" dirty="0"/>
              <a:t>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E65F7D6-1874-594E-A985-F0C4CB41B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o-KR" altLang="en-US" dirty="0"/>
              <a:t> 둘 또는 그 이상을 비교해서 어느 것이 </a:t>
            </a:r>
            <a:r>
              <a:rPr lang="ko-KR" altLang="en-US" dirty="0" smtClean="0"/>
              <a:t>‘</a:t>
            </a:r>
            <a:r>
              <a:rPr lang="en-US" altLang="ko-KR" dirty="0" smtClean="0"/>
              <a:t>~</a:t>
            </a:r>
            <a:r>
              <a:rPr lang="ko-KR" altLang="en-US" dirty="0" smtClean="0"/>
              <a:t>와 </a:t>
            </a:r>
            <a:r>
              <a:rPr lang="ko-KR" altLang="en-US" b="1" dirty="0" smtClean="0"/>
              <a:t>같다</a:t>
            </a:r>
            <a:r>
              <a:rPr lang="ko-KR" altLang="en-US" dirty="0" smtClean="0"/>
              <a:t>’‘</a:t>
            </a:r>
            <a:r>
              <a:rPr lang="ko-KR" altLang="en-US" b="1" dirty="0"/>
              <a:t>더 </a:t>
            </a:r>
            <a:r>
              <a:rPr lang="en-US" altLang="ko-KR" b="1" dirty="0"/>
              <a:t>~</a:t>
            </a:r>
            <a:r>
              <a:rPr lang="ko-KR" altLang="en-US" b="1" dirty="0"/>
              <a:t>하다</a:t>
            </a:r>
            <a:r>
              <a:rPr lang="ko-KR" altLang="en-US" dirty="0"/>
              <a:t>’거나 ‘</a:t>
            </a:r>
            <a:r>
              <a:rPr lang="ko-KR" altLang="en-US" b="1" dirty="0"/>
              <a:t>가장 </a:t>
            </a:r>
            <a:r>
              <a:rPr lang="en-US" altLang="ko-KR" b="1" dirty="0"/>
              <a:t>~</a:t>
            </a:r>
            <a:r>
              <a:rPr lang="ko-KR" altLang="en-US" b="1" dirty="0"/>
              <a:t>하다</a:t>
            </a:r>
            <a:r>
              <a:rPr lang="ko-KR" altLang="en-US" dirty="0"/>
              <a:t>’는 식으로 비교하는 표현</a:t>
            </a:r>
          </a:p>
          <a:p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비교구문은 ‘</a:t>
            </a:r>
            <a:r>
              <a:rPr lang="ko-KR" altLang="en-US" dirty="0" err="1">
                <a:solidFill>
                  <a:srgbClr val="FF0000"/>
                </a:solidFill>
              </a:rPr>
              <a:t>원급</a:t>
            </a:r>
            <a:r>
              <a:rPr lang="ko-KR" altLang="en-US" dirty="0"/>
              <a:t>’</a:t>
            </a:r>
            <a:r>
              <a:rPr lang="en-US" altLang="ko-KR" dirty="0"/>
              <a:t>,</a:t>
            </a:r>
            <a:r>
              <a:rPr lang="ko-KR" altLang="en-US" dirty="0"/>
              <a:t> ‘</a:t>
            </a:r>
            <a:r>
              <a:rPr lang="ko-KR" altLang="en-US" dirty="0">
                <a:solidFill>
                  <a:srgbClr val="FF0000"/>
                </a:solidFill>
              </a:rPr>
              <a:t>비교급</a:t>
            </a:r>
            <a:r>
              <a:rPr lang="ko-KR" altLang="en-US" dirty="0"/>
              <a:t>’</a:t>
            </a:r>
            <a:r>
              <a:rPr lang="en-US" altLang="ko-KR" dirty="0"/>
              <a:t>,</a:t>
            </a:r>
            <a:r>
              <a:rPr lang="ko-KR" altLang="en-US" dirty="0"/>
              <a:t> ‘</a:t>
            </a:r>
            <a:r>
              <a:rPr lang="ko-KR" altLang="en-US" dirty="0">
                <a:solidFill>
                  <a:srgbClr val="FF0000"/>
                </a:solidFill>
              </a:rPr>
              <a:t>최상급</a:t>
            </a:r>
            <a:r>
              <a:rPr lang="ko-KR" altLang="en-US" dirty="0"/>
              <a:t>’ </a:t>
            </a:r>
            <a:r>
              <a:rPr lang="ko-KR" altLang="en-US" b="1" dirty="0"/>
              <a:t>세 가지</a:t>
            </a:r>
            <a:r>
              <a:rPr lang="ko-KR" altLang="en-US" dirty="0"/>
              <a:t>로 분류한다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  <a:p>
            <a:r>
              <a:rPr lang="ko-KR" altLang="en-US" b="1" dirty="0" err="1"/>
              <a:t>원급</a:t>
            </a:r>
            <a:r>
              <a:rPr lang="en-US" altLang="ko-KR" dirty="0"/>
              <a:t>:</a:t>
            </a:r>
            <a:r>
              <a:rPr lang="ko-KR" altLang="en-US" dirty="0"/>
              <a:t> 두 비교 대상 사이의 동등함</a:t>
            </a:r>
          </a:p>
          <a:p>
            <a:r>
              <a:rPr lang="ko-KR" altLang="en-US" b="1" dirty="0"/>
              <a:t>비교급</a:t>
            </a:r>
            <a:r>
              <a:rPr lang="en-US" altLang="ko-KR" dirty="0"/>
              <a:t>:</a:t>
            </a:r>
            <a:r>
              <a:rPr lang="ko-KR" altLang="en-US" dirty="0"/>
              <a:t> 두 비교 대상 중 한쪽이 우월하거나 열등함</a:t>
            </a:r>
          </a:p>
          <a:p>
            <a:r>
              <a:rPr lang="ko-KR" altLang="en-US" b="1" dirty="0"/>
              <a:t>최상급</a:t>
            </a:r>
            <a:r>
              <a:rPr lang="en-US" altLang="ko-KR" dirty="0"/>
              <a:t>:</a:t>
            </a:r>
            <a:r>
              <a:rPr lang="ko-KR" altLang="en-US" dirty="0"/>
              <a:t> 셋 이상의 비교 대상 중 하나가 가장 우월함</a:t>
            </a:r>
          </a:p>
        </p:txBody>
      </p:sp>
    </p:spTree>
    <p:extLst>
      <p:ext uri="{BB962C8B-B14F-4D97-AF65-F5344CB8AC3E}">
        <p14:creationId xmlns="" xmlns:p14="http://schemas.microsoft.com/office/powerpoint/2010/main" val="5514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203AFCF3-0F8A-EF4A-B174-250FF0CC8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414503" cy="950231"/>
          </a:xfrm>
        </p:spPr>
        <p:txBody>
          <a:bodyPr/>
          <a:lstStyle/>
          <a:p>
            <a:r>
              <a:rPr lang="ko-KR" altLang="en-US" dirty="0"/>
              <a:t>보충 자료</a:t>
            </a:r>
            <a:endParaRPr lang="zh-CN" altLang="en-US" dirty="0"/>
          </a:p>
        </p:txBody>
      </p:sp>
      <p:pic>
        <p:nvPicPr>
          <p:cNvPr id="5" name="图片 5">
            <a:extLst>
              <a:ext uri="{FF2B5EF4-FFF2-40B4-BE49-F238E27FC236}">
                <a16:creationId xmlns="" xmlns:a16="http://schemas.microsoft.com/office/drawing/2014/main" id="{8DCB0D79-29D4-234E-9E5D-27F0F13B9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29" y="1315356"/>
            <a:ext cx="11172976" cy="493270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41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9469BA8-B5C1-F845-9661-51C035BD2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비교구문</a:t>
            </a:r>
            <a:r>
              <a:rPr lang="en-US" altLang="ko-KR" dirty="0"/>
              <a:t>_</a:t>
            </a:r>
            <a:r>
              <a:rPr lang="ko-KR" altLang="en-US" dirty="0" err="1">
                <a:solidFill>
                  <a:srgbClr val="C00000"/>
                </a:solidFill>
              </a:rPr>
              <a:t>원급</a:t>
            </a:r>
            <a:endParaRPr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93456002-7C57-F247-AE36-A33C554E7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00075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as + </a:t>
            </a:r>
            <a:r>
              <a:rPr lang="ko-KR" altLang="en-US" sz="2800" dirty="0">
                <a:solidFill>
                  <a:srgbClr val="7030A0"/>
                </a:solidFill>
              </a:rPr>
              <a:t>형용사</a:t>
            </a:r>
            <a:r>
              <a:rPr lang="en-US" altLang="ko-KR" sz="2800" dirty="0">
                <a:solidFill>
                  <a:srgbClr val="7030A0"/>
                </a:solidFill>
              </a:rPr>
              <a:t>/</a:t>
            </a:r>
            <a:r>
              <a:rPr lang="ko-KR" altLang="en-US" sz="2800" dirty="0">
                <a:solidFill>
                  <a:srgbClr val="7030A0"/>
                </a:solidFill>
              </a:rPr>
              <a:t>부사 </a:t>
            </a:r>
            <a:r>
              <a:rPr lang="en-US" altLang="ko-KR" sz="2800" dirty="0"/>
              <a:t>+</a:t>
            </a:r>
            <a:r>
              <a:rPr lang="ko-KR" altLang="en-US" sz="2800" dirty="0"/>
              <a:t> </a:t>
            </a:r>
            <a:r>
              <a:rPr lang="en-US" altLang="ko-KR" sz="2800" dirty="0"/>
              <a:t>as</a:t>
            </a: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B04A8468-DEF0-C141-B10B-14F9248CD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006726"/>
            <a:ext cx="5157787" cy="2307557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의미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만큼 </a:t>
            </a:r>
            <a:r>
              <a:rPr lang="en-US" altLang="ko-KR" dirty="0"/>
              <a:t>~</a:t>
            </a:r>
            <a:r>
              <a:rPr lang="ko-KR" altLang="en-US" dirty="0"/>
              <a:t>한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Ex) Her hair is </a:t>
            </a:r>
            <a:r>
              <a:rPr lang="en-US" altLang="ko-KR" dirty="0">
                <a:solidFill>
                  <a:srgbClr val="C00000"/>
                </a:solidFill>
              </a:rPr>
              <a:t>as red as</a:t>
            </a:r>
            <a:r>
              <a:rPr lang="en-US" altLang="ko-KR" dirty="0"/>
              <a:t> a rose.</a:t>
            </a:r>
          </a:p>
          <a:p>
            <a:pPr marL="0" indent="0">
              <a:buNone/>
            </a:pPr>
            <a:r>
              <a:rPr lang="ko-KR" altLang="en-US" dirty="0"/>
              <a:t>뜻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ko-KR" altLang="en-US" sz="2400" dirty="0"/>
              <a:t>그녀의 머리는 장미만큼 빨갛다</a:t>
            </a:r>
            <a:r>
              <a:rPr lang="en-US" altLang="ko-KR" sz="2400" dirty="0"/>
              <a:t>.</a:t>
            </a:r>
            <a:endParaRPr lang="zh-CN" altLang="en-US" sz="2400" dirty="0"/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0CD40149-54B4-A44E-9962-A44551E451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rot="10800000" flipV="1">
            <a:off x="6194427" y="1676902"/>
            <a:ext cx="5183188" cy="600075"/>
          </a:xfrm>
        </p:spPr>
        <p:txBody>
          <a:bodyPr>
            <a:no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not</a:t>
            </a:r>
            <a:r>
              <a:rPr lang="en-US" altLang="zh-CN" sz="2800" dirty="0"/>
              <a:t> +as + </a:t>
            </a:r>
            <a:r>
              <a:rPr lang="ko-KR" altLang="en-US" sz="2800" dirty="0">
                <a:solidFill>
                  <a:srgbClr val="7030A0"/>
                </a:solidFill>
              </a:rPr>
              <a:t>형용사</a:t>
            </a:r>
            <a:r>
              <a:rPr lang="en-US" altLang="ko-KR" sz="2800" dirty="0">
                <a:solidFill>
                  <a:srgbClr val="7030A0"/>
                </a:solidFill>
              </a:rPr>
              <a:t>/</a:t>
            </a:r>
            <a:r>
              <a:rPr lang="ko-KR" altLang="en-US" sz="2800" dirty="0">
                <a:solidFill>
                  <a:srgbClr val="7030A0"/>
                </a:solidFill>
              </a:rPr>
              <a:t>부사 </a:t>
            </a:r>
            <a:r>
              <a:rPr lang="en-US" altLang="ko-KR" sz="2800" dirty="0"/>
              <a:t>+</a:t>
            </a:r>
            <a:r>
              <a:rPr lang="ko-KR" altLang="en-US" sz="2800" dirty="0"/>
              <a:t> </a:t>
            </a:r>
            <a:r>
              <a:rPr lang="en-US" altLang="ko-KR" sz="2800" dirty="0"/>
              <a:t>as</a:t>
            </a:r>
            <a:endParaRPr lang="zh-CN" altLang="en-US" sz="2800" dirty="0"/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C125F82E-3F99-9646-A42F-C6D78C9C82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3006726"/>
            <a:ext cx="6019801" cy="2307557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의미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만큼 </a:t>
            </a:r>
            <a:r>
              <a:rPr lang="en-US" altLang="ko-KR" dirty="0"/>
              <a:t>~</a:t>
            </a:r>
            <a:r>
              <a:rPr lang="ko-KR" altLang="en-US" dirty="0"/>
              <a:t>하지 </a:t>
            </a:r>
            <a:r>
              <a:rPr lang="ko-KR" altLang="en-US" dirty="0">
                <a:solidFill>
                  <a:srgbClr val="FF0000"/>
                </a:solidFill>
              </a:rPr>
              <a:t>않은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zh-CN" dirty="0"/>
              <a:t>Ex) My dog is </a:t>
            </a:r>
            <a:r>
              <a:rPr lang="en-US" altLang="zh-CN" dirty="0">
                <a:solidFill>
                  <a:srgbClr val="FF0000"/>
                </a:solidFill>
              </a:rPr>
              <a:t>not</a:t>
            </a:r>
            <a:r>
              <a:rPr lang="en-US" altLang="zh-CN" dirty="0">
                <a:solidFill>
                  <a:srgbClr val="C00000"/>
                </a:solidFill>
              </a:rPr>
              <a:t> as cute as</a:t>
            </a:r>
            <a:r>
              <a:rPr lang="en-US" altLang="zh-CN" dirty="0"/>
              <a:t> yours.</a:t>
            </a:r>
          </a:p>
          <a:p>
            <a:pPr marL="0" indent="0">
              <a:buNone/>
            </a:pPr>
            <a:r>
              <a:rPr lang="ko-KR" altLang="en-US" dirty="0"/>
              <a:t>뜻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ko-KR" altLang="en-US" sz="2400" dirty="0"/>
              <a:t>내 개는 너의 개만큼 귀엽지 않다</a:t>
            </a:r>
            <a:r>
              <a:rPr lang="en-US" altLang="ko-KR" sz="2400" dirty="0"/>
              <a:t>.</a:t>
            </a:r>
            <a:endParaRPr lang="zh-CN" altLang="en-US" sz="2400" dirty="0"/>
          </a:p>
        </p:txBody>
      </p:sp>
      <mc:AlternateContent xmlns:mc="http://schemas.openxmlformats.org/markup-compatibility/2006">
        <mc:Choice xmlns="" xmlns:p14="http://schemas.microsoft.com/office/powerpoint/2010/main" Requires="p14">
          <p:contentPart p14:bwMode="auto" r:id="rId2">
            <p14:nvContentPartPr>
              <p14:cNvPr id="10" name="墨迹 9">
                <a:extLst>
                  <a:ext uri="{FF2B5EF4-FFF2-40B4-BE49-F238E27FC236}">
                    <a16:creationId xmlns:a16="http://schemas.microsoft.com/office/drawing/2014/main" id="{81B8C1AF-3B48-444D-BA7D-47264E0AE06F}"/>
                  </a:ext>
                </a:extLst>
              </p14:cNvPr>
              <p14:cNvContentPartPr/>
              <p14:nvPr/>
            </p14:nvContentPartPr>
            <p14:xfrm>
              <a:off x="8876180" y="8504826"/>
              <a:ext cx="360" cy="360"/>
            </p14:xfrm>
          </p:contentPart>
        </mc:Choice>
        <mc:Fallback>
          <p:pic>
            <p:nvPicPr>
              <p:cNvPr id="10" name="墨迹 9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81B8C1AF-3B48-444D-BA7D-47264E0AE0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67180" y="8495826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="" xmlns:p14="http://schemas.microsoft.com/office/powerpoint/2010/main" val="307577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2C5BFBC2-21CD-3547-A09C-D3CD6D400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비교구문</a:t>
            </a:r>
            <a:r>
              <a:rPr lang="en-US" altLang="ko-KR" dirty="0"/>
              <a:t>_</a:t>
            </a:r>
            <a:r>
              <a:rPr lang="ko-KR" altLang="en-US" dirty="0">
                <a:solidFill>
                  <a:srgbClr val="C00000"/>
                </a:solidFill>
              </a:rPr>
              <a:t>비교급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482F9840-23A4-0F4C-8836-7E0D5E8F4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790951"/>
            <a:ext cx="5157787" cy="533233"/>
          </a:xfrm>
        </p:spPr>
        <p:txBody>
          <a:bodyPr>
            <a:noAutofit/>
          </a:bodyPr>
          <a:lstStyle/>
          <a:p>
            <a:r>
              <a:rPr lang="ko-KR" altLang="en-US" sz="2800" dirty="0">
                <a:solidFill>
                  <a:srgbClr val="7030A0"/>
                </a:solidFill>
              </a:rPr>
              <a:t>형용사</a:t>
            </a:r>
            <a:r>
              <a:rPr lang="en-US" altLang="ko-KR" sz="2800" dirty="0">
                <a:solidFill>
                  <a:srgbClr val="7030A0"/>
                </a:solidFill>
              </a:rPr>
              <a:t>/</a:t>
            </a:r>
            <a:r>
              <a:rPr lang="ko-KR" altLang="en-US" sz="2800" dirty="0">
                <a:solidFill>
                  <a:srgbClr val="7030A0"/>
                </a:solidFill>
              </a:rPr>
              <a:t>부사 비교급 </a:t>
            </a:r>
            <a:r>
              <a:rPr lang="en-US" altLang="ko-KR" sz="2800" dirty="0"/>
              <a:t>+</a:t>
            </a:r>
            <a:r>
              <a:rPr lang="ko-KR" altLang="en-US" sz="2800" dirty="0"/>
              <a:t> </a:t>
            </a:r>
            <a:r>
              <a:rPr lang="en-US" altLang="ko-KR" sz="2800" dirty="0"/>
              <a:t>than</a:t>
            </a:r>
            <a:endParaRPr lang="zh-CN" altLang="en-US" sz="2800" dirty="0"/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861FA213-AD98-5F4C-AD53-7D7DDA19B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9588" y="3357561"/>
            <a:ext cx="5214973" cy="19288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dirty="0"/>
              <a:t>의미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보다 더 </a:t>
            </a:r>
            <a:r>
              <a:rPr lang="en-US" altLang="ko-KR" dirty="0"/>
              <a:t>~</a:t>
            </a:r>
            <a:r>
              <a:rPr lang="ko-KR" altLang="en-US" dirty="0"/>
              <a:t>한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zh-CN" dirty="0"/>
              <a:t>Ex) </a:t>
            </a:r>
            <a:r>
              <a:rPr lang="en-US" altLang="zh-CN" sz="2400" dirty="0"/>
              <a:t>My sister is prettier than me. </a:t>
            </a:r>
          </a:p>
          <a:p>
            <a:pPr marL="0" indent="0">
              <a:buNone/>
            </a:pPr>
            <a:r>
              <a:rPr lang="ko-KR" altLang="en-US" dirty="0"/>
              <a:t>뜻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ko-KR" altLang="en-US" sz="2400" dirty="0"/>
              <a:t>내 여동생은 나보다 더 예쁘다</a:t>
            </a:r>
            <a:r>
              <a:rPr lang="en-US" altLang="ko-KR" sz="2400" dirty="0"/>
              <a:t>.</a:t>
            </a:r>
            <a:endParaRPr lang="zh-CN" altLang="en-US" dirty="0"/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3AE98C60-E91C-4943-AE7C-E52311A0A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428868"/>
            <a:ext cx="5759116" cy="533233"/>
          </a:xfrm>
        </p:spPr>
        <p:txBody>
          <a:bodyPr>
            <a:no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less</a:t>
            </a:r>
            <a:r>
              <a:rPr lang="zh-CN" altLang="en-US" sz="2800" dirty="0"/>
              <a:t> </a:t>
            </a:r>
            <a:r>
              <a:rPr lang="en-US" altLang="ko-KR" sz="2800" dirty="0"/>
              <a:t>+</a:t>
            </a:r>
            <a:r>
              <a:rPr lang="ko-KR" altLang="en-US" sz="2800" dirty="0"/>
              <a:t> </a:t>
            </a:r>
            <a:r>
              <a:rPr lang="ko-KR" altLang="en-US" sz="2800" dirty="0">
                <a:solidFill>
                  <a:srgbClr val="7030A0"/>
                </a:solidFill>
              </a:rPr>
              <a:t>형용사</a:t>
            </a:r>
            <a:r>
              <a:rPr lang="en-US" altLang="ko-KR" sz="2800" dirty="0">
                <a:solidFill>
                  <a:srgbClr val="7030A0"/>
                </a:solidFill>
              </a:rPr>
              <a:t>/</a:t>
            </a:r>
            <a:r>
              <a:rPr lang="ko-KR" altLang="en-US" sz="2800" dirty="0">
                <a:solidFill>
                  <a:srgbClr val="7030A0"/>
                </a:solidFill>
              </a:rPr>
              <a:t>부사 </a:t>
            </a:r>
            <a:r>
              <a:rPr lang="ko-KR" altLang="en-US" sz="2800" dirty="0" err="1">
                <a:solidFill>
                  <a:srgbClr val="7030A0"/>
                </a:solidFill>
              </a:rPr>
              <a:t>원급</a:t>
            </a:r>
            <a:r>
              <a:rPr lang="ko-KR" altLang="en-US" sz="2800" dirty="0">
                <a:solidFill>
                  <a:srgbClr val="7030A0"/>
                </a:solidFill>
              </a:rPr>
              <a:t> </a:t>
            </a:r>
            <a:r>
              <a:rPr lang="en-US" altLang="ko-KR" sz="2800" dirty="0"/>
              <a:t>+</a:t>
            </a:r>
            <a:r>
              <a:rPr lang="ko-KR" altLang="en-US" sz="2800" dirty="0"/>
              <a:t> </a:t>
            </a:r>
            <a:r>
              <a:rPr lang="en-US" altLang="ko-KR" sz="2800" dirty="0" smtClean="0"/>
              <a:t>than</a:t>
            </a:r>
            <a:endParaRPr lang="en-US" altLang="ko-KR" sz="2800" dirty="0"/>
          </a:p>
          <a:p>
            <a:r>
              <a:rPr lang="en-US" altLang="ko-KR" sz="2800" dirty="0" smtClean="0">
                <a:solidFill>
                  <a:srgbClr val="FF0000"/>
                </a:solidFill>
              </a:rPr>
              <a:t>more</a:t>
            </a:r>
            <a:r>
              <a:rPr lang="en-US" altLang="ko-KR" sz="2800" dirty="0" smtClean="0"/>
              <a:t> +</a:t>
            </a:r>
            <a:r>
              <a:rPr lang="ko-KR" altLang="en-US" sz="2800" dirty="0" smtClean="0"/>
              <a:t> </a:t>
            </a:r>
            <a:r>
              <a:rPr lang="ko-KR" altLang="en-US" sz="2800" dirty="0" smtClean="0">
                <a:solidFill>
                  <a:srgbClr val="7030A0"/>
                </a:solidFill>
              </a:rPr>
              <a:t>형용사</a:t>
            </a:r>
            <a:r>
              <a:rPr lang="en-US" altLang="ko-KR" sz="2800" dirty="0" smtClean="0">
                <a:solidFill>
                  <a:srgbClr val="7030A0"/>
                </a:solidFill>
              </a:rPr>
              <a:t>/</a:t>
            </a:r>
            <a:r>
              <a:rPr lang="ko-KR" altLang="en-US" sz="2800" dirty="0" smtClean="0">
                <a:solidFill>
                  <a:srgbClr val="7030A0"/>
                </a:solidFill>
              </a:rPr>
              <a:t>부사 </a:t>
            </a:r>
            <a:r>
              <a:rPr lang="ko-KR" altLang="en-US" sz="2800" dirty="0" err="1" smtClean="0">
                <a:solidFill>
                  <a:srgbClr val="7030A0"/>
                </a:solidFill>
              </a:rPr>
              <a:t>원급</a:t>
            </a:r>
            <a:r>
              <a:rPr lang="ko-KR" altLang="en-US" sz="2800" dirty="0" smtClean="0">
                <a:solidFill>
                  <a:srgbClr val="7030A0"/>
                </a:solidFill>
              </a:rPr>
              <a:t> </a:t>
            </a:r>
            <a:r>
              <a:rPr lang="en-US" altLang="ko-KR" sz="2800" dirty="0" smtClean="0"/>
              <a:t>+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than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FC734807-8EB1-BA4B-B65D-5C9FCDFC1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3571876"/>
            <a:ext cx="5183188" cy="2028743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의미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보다 </a:t>
            </a:r>
            <a:r>
              <a:rPr lang="ko-KR" altLang="en-US" dirty="0" smtClean="0">
                <a:solidFill>
                  <a:srgbClr val="FF0000"/>
                </a:solidFill>
              </a:rPr>
              <a:t>덜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더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r>
              <a:rPr lang="ko-KR" altLang="en-US" dirty="0" smtClean="0"/>
              <a:t> </a:t>
            </a:r>
            <a:r>
              <a:rPr lang="en-US" altLang="ko-KR" dirty="0"/>
              <a:t>~</a:t>
            </a:r>
            <a:r>
              <a:rPr lang="ko-KR" altLang="en-US" dirty="0"/>
              <a:t>한</a:t>
            </a:r>
          </a:p>
          <a:p>
            <a:pPr marL="0" indent="0">
              <a:buNone/>
            </a:pPr>
            <a:r>
              <a:rPr lang="en-US" altLang="zh-CN" dirty="0" smtClean="0"/>
              <a:t>Ex</a:t>
            </a:r>
            <a:r>
              <a:rPr lang="en-US" altLang="zh-CN" dirty="0"/>
              <a:t>) </a:t>
            </a:r>
            <a:r>
              <a:rPr lang="en-US" altLang="zh-CN" sz="2400" dirty="0"/>
              <a:t>Art is less difficult than math.</a:t>
            </a:r>
          </a:p>
          <a:p>
            <a:pPr marL="0" indent="0">
              <a:buNone/>
            </a:pPr>
            <a:r>
              <a:rPr lang="ko-KR" altLang="en-US" dirty="0"/>
              <a:t>뜻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ko-KR" altLang="en-US" sz="2400" dirty="0"/>
              <a:t>미술은 수학보다 덜 어렵다</a:t>
            </a:r>
            <a:r>
              <a:rPr lang="en-US" altLang="ko-KR" sz="2400" dirty="0"/>
              <a:t>.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7088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8F305110-9D6F-B346-9986-8B00E85B4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비교구문</a:t>
            </a:r>
            <a:r>
              <a:rPr lang="en-US" altLang="ko-KR"/>
              <a:t>_</a:t>
            </a:r>
            <a:r>
              <a:rPr lang="ko-KR" altLang="en-US">
                <a:solidFill>
                  <a:srgbClr val="C00000"/>
                </a:solidFill>
              </a:rPr>
              <a:t>최상급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62E96753-B57B-9847-A1CC-4E3701E33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ko-KR" sz="2800" dirty="0" smtClean="0"/>
              <a:t>The </a:t>
            </a:r>
            <a:r>
              <a:rPr lang="ko-KR" altLang="en-US" sz="2800" dirty="0" smtClean="0"/>
              <a:t>형용사</a:t>
            </a:r>
            <a:r>
              <a:rPr lang="en-US" altLang="ko-KR" sz="2800" dirty="0"/>
              <a:t>/</a:t>
            </a:r>
            <a:r>
              <a:rPr lang="ko-KR" altLang="en-US" sz="2800" dirty="0"/>
              <a:t>부사 최상급 </a:t>
            </a:r>
            <a:r>
              <a:rPr lang="en-US" altLang="ko-KR" sz="2800" dirty="0" smtClean="0"/>
              <a:t>+</a:t>
            </a:r>
          </a:p>
          <a:p>
            <a:r>
              <a:rPr lang="ko-KR" altLang="en-US" sz="2800" dirty="0" smtClean="0"/>
              <a:t> </a:t>
            </a:r>
            <a:r>
              <a:rPr lang="en-US" altLang="ko-KR" sz="2800" dirty="0">
                <a:solidFill>
                  <a:srgbClr val="FF0000"/>
                </a:solidFill>
              </a:rPr>
              <a:t>of</a:t>
            </a:r>
            <a:r>
              <a:rPr lang="ko-KR" altLang="en-US" sz="2800" dirty="0">
                <a:solidFill>
                  <a:srgbClr val="7030A0"/>
                </a:solidFill>
              </a:rPr>
              <a:t> 복수명사</a:t>
            </a:r>
            <a:r>
              <a:rPr lang="en-US" altLang="ko-KR" sz="2800" dirty="0">
                <a:solidFill>
                  <a:srgbClr val="7030A0"/>
                </a:solidFill>
              </a:rPr>
              <a:t>/</a:t>
            </a:r>
            <a:r>
              <a:rPr lang="ko-KR" altLang="en-US" sz="2800" dirty="0">
                <a:solidFill>
                  <a:srgbClr val="7030A0"/>
                </a:solidFill>
              </a:rPr>
              <a:t>집합 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0A1386D0-46B3-C143-BFDB-4752AFAB5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839068"/>
            <a:ext cx="5041897" cy="3090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/>
              <a:t>의미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중 가장 </a:t>
            </a:r>
            <a:r>
              <a:rPr lang="en-US" altLang="ko-KR" dirty="0"/>
              <a:t>~</a:t>
            </a:r>
            <a:r>
              <a:rPr lang="ko-KR" altLang="en-US" dirty="0"/>
              <a:t>한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sz="3200" dirty="0"/>
              <a:t>Ex)</a:t>
            </a:r>
            <a:r>
              <a:rPr lang="ko-KR" altLang="en-US" sz="3200" dirty="0"/>
              <a:t> </a:t>
            </a:r>
            <a:r>
              <a:rPr lang="en-US" altLang="ko-KR" sz="3200" dirty="0"/>
              <a:t>He</a:t>
            </a:r>
            <a:r>
              <a:rPr lang="ko-KR" altLang="en-US" sz="3200" dirty="0"/>
              <a:t> </a:t>
            </a:r>
            <a:r>
              <a:rPr lang="en-US" altLang="ko-KR" sz="3200" dirty="0"/>
              <a:t>is</a:t>
            </a:r>
            <a:r>
              <a:rPr lang="ko-KR" altLang="en-US" sz="3200" dirty="0"/>
              <a:t> </a:t>
            </a:r>
            <a:r>
              <a:rPr lang="en-US" altLang="ko-KR" sz="3200" dirty="0"/>
              <a:t>the</a:t>
            </a:r>
            <a:r>
              <a:rPr lang="ko-KR" altLang="en-US" sz="3200" dirty="0"/>
              <a:t> </a:t>
            </a:r>
            <a:r>
              <a:rPr lang="en-US" altLang="ko-KR" sz="3200" dirty="0"/>
              <a:t>smartest</a:t>
            </a:r>
            <a:r>
              <a:rPr lang="ko-KR" altLang="en-US" sz="3200" dirty="0"/>
              <a:t> </a:t>
            </a:r>
            <a:r>
              <a:rPr lang="en-US" altLang="ko-KR" sz="3200" dirty="0"/>
              <a:t>boy</a:t>
            </a:r>
            <a:r>
              <a:rPr lang="ko-KR" altLang="en-US" sz="3200" dirty="0"/>
              <a:t> </a:t>
            </a:r>
            <a:r>
              <a:rPr lang="en-US" altLang="ko-KR" sz="3200" dirty="0"/>
              <a:t>of</a:t>
            </a:r>
            <a:r>
              <a:rPr lang="ko-KR" altLang="en-US" sz="3200" dirty="0"/>
              <a:t> </a:t>
            </a:r>
            <a:r>
              <a:rPr lang="en-US" altLang="ko-KR" sz="3200" dirty="0"/>
              <a:t>all</a:t>
            </a:r>
            <a:r>
              <a:rPr lang="ko-KR" altLang="en-US" sz="3200" dirty="0"/>
              <a:t> </a:t>
            </a:r>
            <a:r>
              <a:rPr lang="en-US" altLang="ko-KR" sz="3200" dirty="0"/>
              <a:t>the</a:t>
            </a:r>
            <a:r>
              <a:rPr lang="ko-KR" altLang="en-US" sz="3200" dirty="0"/>
              <a:t> </a:t>
            </a:r>
            <a:r>
              <a:rPr lang="en-US" altLang="ko-KR" sz="3200" dirty="0"/>
              <a:t>students.</a:t>
            </a:r>
          </a:p>
          <a:p>
            <a:pPr marL="0" indent="0">
              <a:buNone/>
            </a:pPr>
            <a:r>
              <a:rPr lang="ko-KR" altLang="en-US" sz="3200" dirty="0"/>
              <a:t>뜻</a:t>
            </a:r>
            <a:r>
              <a:rPr lang="en-US" altLang="ko-KR" sz="3200" dirty="0"/>
              <a:t>)</a:t>
            </a:r>
            <a:r>
              <a:rPr lang="ko-KR" altLang="en-US" sz="3200" dirty="0"/>
              <a:t> 그는 모든 학생들 중에서 가장 똑똑한 소년이다</a:t>
            </a:r>
            <a:r>
              <a:rPr lang="en-US" altLang="ko-KR" sz="3200" dirty="0"/>
              <a:t>.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F8A81F2E-7684-6549-89F4-EF09E5902C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altLang="ko-KR" sz="2800" dirty="0" smtClean="0"/>
              <a:t>The </a:t>
            </a:r>
            <a:r>
              <a:rPr lang="ko-KR" altLang="en-US" sz="2800" dirty="0" smtClean="0"/>
              <a:t>형용사</a:t>
            </a:r>
            <a:r>
              <a:rPr lang="en-US" altLang="ko-KR" sz="2800" dirty="0"/>
              <a:t>/</a:t>
            </a:r>
            <a:r>
              <a:rPr lang="ko-KR" altLang="en-US" sz="2800" dirty="0"/>
              <a:t>부사 최상급 </a:t>
            </a:r>
            <a:r>
              <a:rPr lang="en-US" altLang="ko-KR" sz="2800" dirty="0"/>
              <a:t>+</a:t>
            </a:r>
            <a:r>
              <a:rPr lang="ko-KR" altLang="en-US" sz="2800" dirty="0"/>
              <a:t> </a:t>
            </a:r>
            <a:endParaRPr lang="en-US" altLang="ko-KR" sz="2800" dirty="0" smtClean="0"/>
          </a:p>
          <a:p>
            <a:r>
              <a:rPr lang="en-US" altLang="ko-KR" sz="2800" dirty="0" smtClean="0">
                <a:solidFill>
                  <a:srgbClr val="FF0000"/>
                </a:solidFill>
              </a:rPr>
              <a:t>in</a:t>
            </a:r>
            <a:r>
              <a:rPr lang="ko-KR" altLang="en-US" sz="2800" dirty="0" smtClean="0">
                <a:solidFill>
                  <a:srgbClr val="7030A0"/>
                </a:solidFill>
              </a:rPr>
              <a:t> </a:t>
            </a:r>
            <a:r>
              <a:rPr lang="ko-KR" altLang="en-US" sz="2800" dirty="0">
                <a:solidFill>
                  <a:srgbClr val="7030A0"/>
                </a:solidFill>
              </a:rPr>
              <a:t>장소</a:t>
            </a:r>
            <a:r>
              <a:rPr lang="en-US" altLang="ko-KR" sz="2800" dirty="0">
                <a:solidFill>
                  <a:srgbClr val="7030A0"/>
                </a:solidFill>
              </a:rPr>
              <a:t>/</a:t>
            </a:r>
            <a:r>
              <a:rPr lang="ko-KR" altLang="en-US" sz="2800" dirty="0">
                <a:solidFill>
                  <a:srgbClr val="7030A0"/>
                </a:solidFill>
              </a:rPr>
              <a:t>집합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8CA2E898-055E-784E-9424-6E12BA268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4398" y="2839068"/>
            <a:ext cx="6197601" cy="3090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/>
              <a:t>의미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에서 가장 </a:t>
            </a:r>
            <a:r>
              <a:rPr lang="en-US" altLang="ko-KR" dirty="0"/>
              <a:t>~</a:t>
            </a:r>
            <a:r>
              <a:rPr lang="ko-KR" altLang="en-US" dirty="0"/>
              <a:t>한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sz="3200" dirty="0" smtClean="0"/>
              <a:t>Ex</a:t>
            </a:r>
            <a:r>
              <a:rPr lang="en-US" altLang="ko-KR" sz="3200" dirty="0"/>
              <a:t>)</a:t>
            </a:r>
            <a:r>
              <a:rPr lang="ko-KR" altLang="en-US" sz="3200" dirty="0"/>
              <a:t> </a:t>
            </a:r>
            <a:r>
              <a:rPr lang="en-US" altLang="ko-KR" sz="3200" dirty="0"/>
              <a:t>It</a:t>
            </a:r>
            <a:r>
              <a:rPr lang="ko-KR" altLang="en-US" sz="3200" dirty="0"/>
              <a:t> </a:t>
            </a:r>
            <a:r>
              <a:rPr lang="en-US" altLang="ko-KR" sz="3200" dirty="0"/>
              <a:t>is</a:t>
            </a:r>
            <a:r>
              <a:rPr lang="ko-KR" altLang="en-US" sz="3200" dirty="0"/>
              <a:t> </a:t>
            </a:r>
            <a:r>
              <a:rPr lang="en-US" altLang="ko-KR" sz="3200" dirty="0"/>
              <a:t>the</a:t>
            </a:r>
            <a:r>
              <a:rPr lang="ko-KR" altLang="en-US" sz="3200" dirty="0"/>
              <a:t> </a:t>
            </a:r>
            <a:r>
              <a:rPr lang="en-US" altLang="ko-KR" sz="3200" dirty="0"/>
              <a:t>highest</a:t>
            </a:r>
            <a:r>
              <a:rPr lang="ko-KR" altLang="en-US" sz="3200" dirty="0"/>
              <a:t> </a:t>
            </a:r>
            <a:r>
              <a:rPr lang="en-US" altLang="ko-KR" sz="3200" dirty="0"/>
              <a:t>building</a:t>
            </a:r>
            <a:r>
              <a:rPr lang="ko-KR" altLang="en-US" sz="3200" dirty="0"/>
              <a:t> </a:t>
            </a:r>
            <a:r>
              <a:rPr lang="en-US" altLang="ko-KR" sz="3200" dirty="0"/>
              <a:t>in</a:t>
            </a:r>
            <a:r>
              <a:rPr lang="ko-KR" altLang="en-US" sz="3200" dirty="0"/>
              <a:t> </a:t>
            </a:r>
            <a:r>
              <a:rPr lang="en-US" altLang="ko-KR" sz="3200" dirty="0"/>
              <a:t>the</a:t>
            </a:r>
            <a:r>
              <a:rPr lang="ko-KR" altLang="en-US" sz="3200" dirty="0"/>
              <a:t> </a:t>
            </a:r>
            <a:r>
              <a:rPr lang="en-US" altLang="ko-KR" sz="3200" dirty="0"/>
              <a:t>world.</a:t>
            </a:r>
          </a:p>
          <a:p>
            <a:pPr marL="0" indent="0">
              <a:buNone/>
            </a:pPr>
            <a:r>
              <a:rPr lang="ko-KR" altLang="en-US" sz="3200" dirty="0" smtClean="0"/>
              <a:t>뜻</a:t>
            </a:r>
            <a:r>
              <a:rPr lang="en-US" altLang="ko-KR" sz="3200" dirty="0"/>
              <a:t>)</a:t>
            </a:r>
            <a:r>
              <a:rPr lang="ko-KR" altLang="en-US" sz="3200" dirty="0"/>
              <a:t> 그것은 세계에서 가장 높은 건물이다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49742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300</Words>
  <Application>Microsoft Office PowerPoint</Application>
  <PresentationFormat>사용자 지정</PresentationFormat>
  <Paragraphs>47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슬라이드 1</vt:lpstr>
      <vt:lpstr>비교구문이란?</vt:lpstr>
      <vt:lpstr>보충 자료</vt:lpstr>
      <vt:lpstr>비교구문_원급</vt:lpstr>
      <vt:lpstr>비교구문_비교급</vt:lpstr>
      <vt:lpstr>비교구문_최상급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비교구문</dc:title>
  <dc:creator>Choi So Hee</dc:creator>
  <cp:lastModifiedBy>AutoBVT</cp:lastModifiedBy>
  <cp:revision>18</cp:revision>
  <dcterms:created xsi:type="dcterms:W3CDTF">2020-11-18T13:27:05Z</dcterms:created>
  <dcterms:modified xsi:type="dcterms:W3CDTF">2021-05-14T05:12:21Z</dcterms:modified>
</cp:coreProperties>
</file>